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svg"/><Relationship Id="rId16" Type="http://schemas.openxmlformats.org/officeDocument/2006/relationships/slideLayout" Target="../slideLayouts/slideLayout11.xml"/><Relationship Id="rId1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customer spending, preferences, and subscription impact for better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1951"/>
            <a:ext cx="63423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Growth Initiatives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2197418" y="3062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 Adults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53182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 groups.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4585" y="3774519"/>
            <a:ext cx="318968" cy="318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442329"/>
            <a:ext cx="28867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Fast Shipping Focus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2932748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Market to customers who prefer express delivery.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8797" y="3347442"/>
            <a:ext cx="318968" cy="318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4198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Senior Discounts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688681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 incentives to senior customers.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31041" y="4465439"/>
            <a:ext cx="318968" cy="31896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597628" y="5954316"/>
            <a:ext cx="31500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Improve Online Sales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597628" y="6444734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 e-commerce experience.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18797" y="5583436"/>
            <a:ext cx="318968" cy="31896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197418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Better Reviews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93790" y="5824299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Actively collect and leverage product reviews.</a:t>
            </a:r>
            <a:endParaRPr lang="en-US" sz="17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4585" y="5156359"/>
            <a:ext cx="318968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616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Overview: Unlocking Customer Insights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210276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210276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2467570"/>
            <a:ext cx="30227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2957989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Analyzed 3,900 purchase transactions.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804999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49710" y="3804999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6628924" y="4062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Objectives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628924" y="4552712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 spending, customer differences, product preferences, and subscription effects.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62625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576262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60199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Impact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6510338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Empower businesses with actionable insights for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1186243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Summary: The Foundation of Our Analysis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7478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Records: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3,900 transactions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1698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Columns: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18 detailed attributes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959179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Information: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Customer demographics (age, gender, location, subscription), purchase details (product, category, price, season, size, color), and behavior (discounts, past purchases, frequency, reviews, shipping).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9008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Missing Data: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37 values in 'review rating' column.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25861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1363" y="668774"/>
            <a:ext cx="7834074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Data Analysis (EDA) in Python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141363" y="1885236"/>
            <a:ext cx="18704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1363" y="2180273"/>
            <a:ext cx="7834074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6141363" y="2319457"/>
            <a:ext cx="4147185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Initial Exploration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141363" y="2724150"/>
            <a:ext cx="783407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with pandas; checked structure and summary statistics.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41363" y="3350895"/>
            <a:ext cx="18704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41363" y="3645932"/>
            <a:ext cx="7834074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6141363" y="3785116"/>
            <a:ext cx="3144917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Cleaning &amp; Handling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141363" y="4189809"/>
            <a:ext cx="783407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missing review ratings using median per category.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141363" y="4816554"/>
            <a:ext cx="18704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1363" y="5111591"/>
            <a:ext cx="7834074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6141363" y="5250775"/>
            <a:ext cx="4682490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Standardization &amp; Feature Engineering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141363" y="5655469"/>
            <a:ext cx="783407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Renamed columns, created age groups and purchase frequency.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41363" y="6282214"/>
            <a:ext cx="18704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41363" y="6577251"/>
            <a:ext cx="7834074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8" name="Text 15"/>
          <p:cNvSpPr/>
          <p:nvPr/>
        </p:nvSpPr>
        <p:spPr>
          <a:xfrm>
            <a:off x="6141363" y="6716435"/>
            <a:ext cx="248626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141363" y="7121128"/>
            <a:ext cx="783407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cleaned data into PostgreSQL for SQL analysis.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9238" y="649724"/>
            <a:ext cx="7301865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Business Questions Answered with SQL</a:t>
            </a:r>
            <a:endParaRPr lang="en-US" sz="2550" dirty="0"/>
          </a:p>
        </p:txBody>
      </p:sp>
      <p:sp>
        <p:nvSpPr>
          <p:cNvPr id="4" name="Shape 1"/>
          <p:cNvSpPr/>
          <p:nvPr/>
        </p:nvSpPr>
        <p:spPr>
          <a:xfrm>
            <a:off x="569238" y="1544241"/>
            <a:ext cx="8005524" cy="1203960"/>
          </a:xfrm>
          <a:prstGeom prst="roundRect">
            <a:avLst>
              <a:gd name="adj" fmla="val 9114"/>
            </a:avLst>
          </a:prstGeom>
          <a:solidFill>
            <a:srgbClr val="FFFDFA"/>
          </a:solidFill>
          <a:ln/>
        </p:spPr>
      </p:sp>
      <p:sp>
        <p:nvSpPr>
          <p:cNvPr id="5" name="Shape 2"/>
          <p:cNvSpPr/>
          <p:nvPr/>
        </p:nvSpPr>
        <p:spPr>
          <a:xfrm>
            <a:off x="569238" y="1521381"/>
            <a:ext cx="8005524" cy="91440"/>
          </a:xfrm>
          <a:prstGeom prst="roundRect">
            <a:avLst>
              <a:gd name="adj" fmla="val 74715"/>
            </a:avLst>
          </a:prstGeom>
          <a:solidFill>
            <a:srgbClr val="B88E23"/>
          </a:solidFill>
          <a:ln/>
        </p:spPr>
      </p:sp>
      <p:sp>
        <p:nvSpPr>
          <p:cNvPr id="6" name="Shape 3"/>
          <p:cNvSpPr/>
          <p:nvPr/>
        </p:nvSpPr>
        <p:spPr>
          <a:xfrm>
            <a:off x="4328041" y="1300282"/>
            <a:ext cx="487918" cy="487918"/>
          </a:xfrm>
          <a:prstGeom prst="roundRect">
            <a:avLst>
              <a:gd name="adj" fmla="val 187409"/>
            </a:avLst>
          </a:prstGeom>
          <a:solidFill>
            <a:srgbClr val="B88E23"/>
          </a:solidFill>
          <a:ln/>
        </p:spPr>
      </p:sp>
      <p:sp>
        <p:nvSpPr>
          <p:cNvPr id="7" name="Text 4"/>
          <p:cNvSpPr/>
          <p:nvPr/>
        </p:nvSpPr>
        <p:spPr>
          <a:xfrm>
            <a:off x="4474369" y="1422202"/>
            <a:ext cx="195143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4737" y="1950839"/>
            <a:ext cx="2054781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4737" y="2302550"/>
            <a:ext cx="7634526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Compared total revenue from male vs. female customers.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69238" y="3154799"/>
            <a:ext cx="8005524" cy="1203960"/>
          </a:xfrm>
          <a:prstGeom prst="roundRect">
            <a:avLst>
              <a:gd name="adj" fmla="val 9114"/>
            </a:avLst>
          </a:prstGeom>
          <a:solidFill>
            <a:srgbClr val="FFFDFA"/>
          </a:solidFill>
          <a:ln/>
        </p:spPr>
      </p:sp>
      <p:sp>
        <p:nvSpPr>
          <p:cNvPr id="11" name="Shape 8"/>
          <p:cNvSpPr/>
          <p:nvPr/>
        </p:nvSpPr>
        <p:spPr>
          <a:xfrm>
            <a:off x="569238" y="3131939"/>
            <a:ext cx="8005524" cy="91440"/>
          </a:xfrm>
          <a:prstGeom prst="roundRect">
            <a:avLst>
              <a:gd name="adj" fmla="val 74715"/>
            </a:avLst>
          </a:prstGeom>
          <a:solidFill>
            <a:srgbClr val="B88E23"/>
          </a:solidFill>
          <a:ln/>
        </p:spPr>
      </p:sp>
      <p:sp>
        <p:nvSpPr>
          <p:cNvPr id="12" name="Shape 9"/>
          <p:cNvSpPr/>
          <p:nvPr/>
        </p:nvSpPr>
        <p:spPr>
          <a:xfrm>
            <a:off x="4328041" y="2910840"/>
            <a:ext cx="487918" cy="487918"/>
          </a:xfrm>
          <a:prstGeom prst="roundRect">
            <a:avLst>
              <a:gd name="adj" fmla="val 187409"/>
            </a:avLst>
          </a:prstGeom>
          <a:solidFill>
            <a:srgbClr val="B88E23"/>
          </a:solidFill>
          <a:ln/>
        </p:spPr>
      </p:sp>
      <p:sp>
        <p:nvSpPr>
          <p:cNvPr id="13" name="Text 10"/>
          <p:cNvSpPr/>
          <p:nvPr/>
        </p:nvSpPr>
        <p:spPr>
          <a:xfrm>
            <a:off x="4474369" y="3032760"/>
            <a:ext cx="195143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54737" y="3561398"/>
            <a:ext cx="3222188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High-Spending Discount Users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54737" y="3913108"/>
            <a:ext cx="7634526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customers using discounts but spending above average.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569238" y="4765358"/>
            <a:ext cx="8005524" cy="1203960"/>
          </a:xfrm>
          <a:prstGeom prst="roundRect">
            <a:avLst>
              <a:gd name="adj" fmla="val 9114"/>
            </a:avLst>
          </a:prstGeom>
          <a:solidFill>
            <a:srgbClr val="FFFDFA"/>
          </a:solidFill>
          <a:ln/>
        </p:spPr>
      </p:sp>
      <p:sp>
        <p:nvSpPr>
          <p:cNvPr id="17" name="Shape 14"/>
          <p:cNvSpPr/>
          <p:nvPr/>
        </p:nvSpPr>
        <p:spPr>
          <a:xfrm>
            <a:off x="569238" y="4742498"/>
            <a:ext cx="8005524" cy="91440"/>
          </a:xfrm>
          <a:prstGeom prst="roundRect">
            <a:avLst>
              <a:gd name="adj" fmla="val 74715"/>
            </a:avLst>
          </a:prstGeom>
          <a:solidFill>
            <a:srgbClr val="B88E23"/>
          </a:solidFill>
          <a:ln/>
        </p:spPr>
      </p:sp>
      <p:sp>
        <p:nvSpPr>
          <p:cNvPr id="18" name="Shape 15"/>
          <p:cNvSpPr/>
          <p:nvPr/>
        </p:nvSpPr>
        <p:spPr>
          <a:xfrm>
            <a:off x="4328041" y="4521398"/>
            <a:ext cx="487918" cy="487918"/>
          </a:xfrm>
          <a:prstGeom prst="roundRect">
            <a:avLst>
              <a:gd name="adj" fmla="val 187409"/>
            </a:avLst>
          </a:prstGeom>
          <a:solidFill>
            <a:srgbClr val="B88E23"/>
          </a:solidFill>
          <a:ln/>
        </p:spPr>
      </p:sp>
      <p:sp>
        <p:nvSpPr>
          <p:cNvPr id="19" name="Text 16"/>
          <p:cNvSpPr/>
          <p:nvPr/>
        </p:nvSpPr>
        <p:spPr>
          <a:xfrm>
            <a:off x="4474369" y="4643318"/>
            <a:ext cx="195143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754737" y="5171956"/>
            <a:ext cx="2612708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Products by Rating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54737" y="5523667"/>
            <a:ext cx="7634526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Found products with the highest average review ratings.</a:t>
            </a:r>
            <a:endParaRPr lang="en-US" sz="1250" dirty="0"/>
          </a:p>
        </p:txBody>
      </p:sp>
      <p:sp>
        <p:nvSpPr>
          <p:cNvPr id="22" name="Shape 19"/>
          <p:cNvSpPr/>
          <p:nvPr/>
        </p:nvSpPr>
        <p:spPr>
          <a:xfrm>
            <a:off x="569238" y="6375916"/>
            <a:ext cx="8005524" cy="1203960"/>
          </a:xfrm>
          <a:prstGeom prst="roundRect">
            <a:avLst>
              <a:gd name="adj" fmla="val 9114"/>
            </a:avLst>
          </a:prstGeom>
          <a:solidFill>
            <a:srgbClr val="FFFDFA"/>
          </a:solidFill>
          <a:ln/>
        </p:spPr>
      </p:sp>
      <p:sp>
        <p:nvSpPr>
          <p:cNvPr id="23" name="Shape 20"/>
          <p:cNvSpPr/>
          <p:nvPr/>
        </p:nvSpPr>
        <p:spPr>
          <a:xfrm>
            <a:off x="569238" y="6353056"/>
            <a:ext cx="8005524" cy="91440"/>
          </a:xfrm>
          <a:prstGeom prst="roundRect">
            <a:avLst>
              <a:gd name="adj" fmla="val 74715"/>
            </a:avLst>
          </a:prstGeom>
          <a:solidFill>
            <a:srgbClr val="B88E23"/>
          </a:solidFill>
          <a:ln/>
        </p:spPr>
      </p:sp>
      <p:sp>
        <p:nvSpPr>
          <p:cNvPr id="24" name="Shape 21"/>
          <p:cNvSpPr/>
          <p:nvPr/>
        </p:nvSpPr>
        <p:spPr>
          <a:xfrm>
            <a:off x="4328041" y="6131957"/>
            <a:ext cx="487918" cy="487918"/>
          </a:xfrm>
          <a:prstGeom prst="roundRect">
            <a:avLst>
              <a:gd name="adj" fmla="val 187409"/>
            </a:avLst>
          </a:prstGeom>
          <a:solidFill>
            <a:srgbClr val="B88E23"/>
          </a:solidFill>
          <a:ln/>
        </p:spPr>
      </p:sp>
      <p:sp>
        <p:nvSpPr>
          <p:cNvPr id="25" name="Text 22"/>
          <p:cNvSpPr/>
          <p:nvPr/>
        </p:nvSpPr>
        <p:spPr>
          <a:xfrm>
            <a:off x="4474369" y="6253877"/>
            <a:ext cx="195143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754737" y="6782514"/>
            <a:ext cx="2885003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Type Comparison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754737" y="7134225"/>
            <a:ext cx="7634526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amounts for Standard vs. Express shipping.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247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98433" y="2226112"/>
            <a:ext cx="7383780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Analysis: Deep Dive into Customer Behavior</a:t>
            </a:r>
            <a:endParaRPr lang="en-US" sz="2250" dirty="0"/>
          </a:p>
        </p:txBody>
      </p:sp>
      <p:sp>
        <p:nvSpPr>
          <p:cNvPr id="4" name="Shape 1"/>
          <p:cNvSpPr/>
          <p:nvPr/>
        </p:nvSpPr>
        <p:spPr>
          <a:xfrm>
            <a:off x="7307461" y="2809994"/>
            <a:ext cx="15240" cy="5020985"/>
          </a:xfrm>
          <a:prstGeom prst="roundRect">
            <a:avLst>
              <a:gd name="adj" fmla="val 402315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2683193" y="2809994"/>
            <a:ext cx="4616648" cy="1089779"/>
          </a:xfrm>
          <a:prstGeom prst="roundRect">
            <a:avLst>
              <a:gd name="adj" fmla="val 562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160520" y="2963585"/>
            <a:ext cx="2993350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 vs. Non-Subscribers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2836783" y="3279219"/>
            <a:ext cx="4317087" cy="466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Compared average spend and total revenue by subscription status.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7330321" y="4191714"/>
            <a:ext cx="4616768" cy="1089779"/>
          </a:xfrm>
          <a:prstGeom prst="rect">
            <a:avLst/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476292" y="4345305"/>
            <a:ext cx="2841546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476292" y="4660940"/>
            <a:ext cx="4317206" cy="466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top 5 products with highest percentage of discounted purchases.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2683193" y="5573435"/>
            <a:ext cx="4616648" cy="1089779"/>
          </a:xfrm>
          <a:prstGeom prst="roundRect">
            <a:avLst>
              <a:gd name="adj" fmla="val 562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875967" y="5727025"/>
            <a:ext cx="2277904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2836783" y="6042660"/>
            <a:ext cx="4317087" cy="466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Classified customers: New, Returning, Loyal based on purchase history.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7330321" y="6955155"/>
            <a:ext cx="4616768" cy="875824"/>
          </a:xfrm>
          <a:prstGeom prst="rect">
            <a:avLst/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476292" y="7108746"/>
            <a:ext cx="2678311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3 Products per Category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7476292" y="7424380"/>
            <a:ext cx="4317206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Listed most purchased products within each category.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15822" y="478988"/>
            <a:ext cx="7866578" cy="434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Analysis: Uncovering Purchase Patterns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1815822" y="1348264"/>
            <a:ext cx="3433882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Repeat Buyers &amp; Subscriptions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1815822" y="1793796"/>
            <a:ext cx="528732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with &gt;5 purchases are more likely to subscribe.</a:t>
            </a:r>
            <a:endParaRPr lang="en-US" sz="1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5822" y="2267664"/>
            <a:ext cx="5287328" cy="52873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34870" y="1348264"/>
            <a:ext cx="2559248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34870" y="1793796"/>
            <a:ext cx="528732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Calculated total revenue contribution from each age group.</a:t>
            </a:r>
            <a:endParaRPr lang="en-US" sz="1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870" y="2267664"/>
            <a:ext cx="5287328" cy="52873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9623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Dashboard in Power BI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46703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Visualizing insights for easy comprehension and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914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Recommendations: Driving Growth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5200" y="2290286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17306" y="2283262"/>
            <a:ext cx="2880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017306" y="277368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 special benefits and rewards.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00" y="3597235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17306" y="35902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Reward Loyalty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017306" y="408062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Incentivize repeat customers.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200" y="4904184"/>
            <a:ext cx="340162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17306" y="4897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Discounts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017306" y="538757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discounts strategically to increase sales without reducing profits.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5200" y="6574036"/>
            <a:ext cx="340162" cy="3401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017306" y="65670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Focus Marketing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017306" y="705743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Prioritize best-selling and highly-rated products.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2026-01-22T17:21:07Z</dcterms:created>
  <dcterms:modified xsi:type="dcterms:W3CDTF">2026-01-22T17:21:07Z</dcterms:modified>
</cp:coreProperties>
</file>